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Default Extension="wdp" ContentType="image/vnd.ms-photo"/>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3.xml" ContentType="application/vnd.openxmlformats-officedocument.presentationml.notesSlide+xml"/>
  <Default Extension="bin" ContentType="application/vnd.openxmlformats-officedocument.presentationml.printerSettings"/>
  <Override PartName="/ppt/notesSlides/notesSlide4.xml" ContentType="application/vnd.openxmlformats-officedocument.presentationml.notesSlide+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16"/>
  </p:notesMasterIdLst>
  <p:sldIdLst>
    <p:sldId id="296" r:id="rId2"/>
    <p:sldId id="257" r:id="rId3"/>
    <p:sldId id="283" r:id="rId4"/>
    <p:sldId id="298" r:id="rId5"/>
    <p:sldId id="282" r:id="rId6"/>
    <p:sldId id="299" r:id="rId7"/>
    <p:sldId id="300" r:id="rId8"/>
    <p:sldId id="285" r:id="rId9"/>
    <p:sldId id="301" r:id="rId10"/>
    <p:sldId id="302" r:id="rId11"/>
    <p:sldId id="286" r:id="rId12"/>
    <p:sldId id="304" r:id="rId13"/>
    <p:sldId id="303" r:id="rId14"/>
    <p:sldId id="29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0191C"/>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20330" autoAdjust="0"/>
    <p:restoredTop sz="81364" autoAdjust="0"/>
  </p:normalViewPr>
  <p:slideViewPr>
    <p:cSldViewPr>
      <p:cViewPr varScale="1">
        <p:scale>
          <a:sx n="83" d="100"/>
          <a:sy n="83" d="100"/>
        </p:scale>
        <p:origin x="-77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D14188-F4F6-4229-8595-6AABCA52F5E7}" type="datetimeFigureOut">
              <a:rPr lang="en-US" smtClean="0"/>
              <a:pPr/>
              <a:t>12/19/11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6AB1EE-EF62-4943-992C-DB44AD48D858}"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5779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t>Howdy. My name is __________, and I work at the University Writing Center. We are available to all TAMU students to help with any writing project. You can find out more about us by asking me, or by visiting our Web site at writingcenter.tamu.edu. </a:t>
            </a:r>
          </a:p>
          <a:p>
            <a:pPr eaLnBrk="1" hangingPunct="1">
              <a:spcBef>
                <a:spcPct val="0"/>
              </a:spcBef>
            </a:pPr>
            <a:endParaRPr lang="en-US" dirty="0" smtClean="0"/>
          </a:p>
          <a:p>
            <a:pPr eaLnBrk="1" hangingPunct="1">
              <a:spcBef>
                <a:spcPct val="0"/>
              </a:spcBef>
            </a:pPr>
            <a:r>
              <a:rPr lang="en-US" dirty="0" smtClean="0"/>
              <a:t>[If you have time, talk about the hours and locations of the UWC]</a:t>
            </a:r>
            <a:endParaRPr lang="en-US" dirty="0"/>
          </a:p>
        </p:txBody>
      </p:sp>
      <p:sp>
        <p:nvSpPr>
          <p:cNvPr id="4" name="Slide Number Placeholder 3"/>
          <p:cNvSpPr>
            <a:spLocks noGrp="1"/>
          </p:cNvSpPr>
          <p:nvPr>
            <p:ph type="sldNum" sz="quarter" idx="10"/>
          </p:nvPr>
        </p:nvSpPr>
        <p:spPr/>
        <p:txBody>
          <a:bodyPr/>
          <a:lstStyle/>
          <a:p>
            <a:pPr>
              <a:defRPr/>
            </a:pPr>
            <a:fld id="{E7E3BF58-B97E-4209-812C-A745AA911135}"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 I’ll review some of the tricks most writers use, especially college writers. Some of my tips may work for you. And some may not. Just be open to trying some new things as you write. If you want to see changes in your writing (or your grades) be open to trying out a new writing process.</a:t>
            </a:r>
          </a:p>
          <a:p>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pPr>
            <a:r>
              <a:rPr lang="en-US" sz="1200" dirty="0" smtClean="0">
                <a:solidFill>
                  <a:srgbClr val="90191C"/>
                </a:solidFill>
                <a:latin typeface="Georgia" pitchFamily="18" charset="0"/>
              </a:rPr>
              <a:t>You don’t have to start with an introduction. Write down your thesis and begin to </a:t>
            </a:r>
          </a:p>
          <a:p>
            <a:pPr>
              <a:lnSpc>
                <a:spcPct val="90000"/>
              </a:lnSpc>
            </a:pPr>
            <a:r>
              <a:rPr lang="en-US" sz="1200" dirty="0" smtClean="0">
                <a:solidFill>
                  <a:srgbClr val="90191C"/>
                </a:solidFill>
                <a:latin typeface="Georgia" pitchFamily="18" charset="0"/>
              </a:rPr>
              <a:t>develop support.</a:t>
            </a:r>
          </a:p>
          <a:p>
            <a:pPr>
              <a:lnSpc>
                <a:spcPct val="90000"/>
              </a:lnSpc>
            </a:pPr>
            <a:endParaRPr lang="en-US" sz="1200" dirty="0" smtClean="0">
              <a:solidFill>
                <a:srgbClr val="90191C"/>
              </a:solidFill>
              <a:latin typeface="Georgia" pitchFamily="18" charset="0"/>
            </a:endParaRPr>
          </a:p>
          <a:p>
            <a:pPr>
              <a:lnSpc>
                <a:spcPct val="90000"/>
              </a:lnSpc>
            </a:pPr>
            <a:r>
              <a:rPr lang="en-US" sz="1200" dirty="0" smtClean="0">
                <a:solidFill>
                  <a:srgbClr val="90191C"/>
                </a:solidFill>
                <a:latin typeface="Georgia" pitchFamily="18" charset="0"/>
              </a:rPr>
              <a:t>First drafts are usually very rough—revise later!</a:t>
            </a:r>
          </a:p>
          <a:p>
            <a:pPr>
              <a:lnSpc>
                <a:spcPct val="90000"/>
              </a:lnSpc>
            </a:pPr>
            <a:endParaRPr lang="en-US" sz="1200" dirty="0" smtClean="0">
              <a:solidFill>
                <a:srgbClr val="90191C"/>
              </a:solidFill>
              <a:latin typeface="Georgia" pitchFamily="18" charset="0"/>
            </a:endParaRPr>
          </a:p>
          <a:p>
            <a:pPr>
              <a:lnSpc>
                <a:spcPct val="90000"/>
              </a:lnSpc>
            </a:pPr>
            <a:r>
              <a:rPr lang="en-US" sz="1200" dirty="0" smtClean="0">
                <a:solidFill>
                  <a:srgbClr val="90191C"/>
                </a:solidFill>
                <a:latin typeface="Georgia" pitchFamily="18" charset="0"/>
              </a:rPr>
              <a:t>Focus on getting ideas on paper. Tailoring the prose to your reader’s needs and expectations comes later.</a:t>
            </a:r>
          </a:p>
          <a:p>
            <a:endParaRPr lang="en-US" dirty="0" smtClean="0"/>
          </a:p>
          <a:p>
            <a:pPr marL="0" marR="0" indent="0" algn="l" defTabSz="914400" rtl="0" eaLnBrk="1" fontAlgn="auto" latinLnBrk="0" hangingPunct="1">
              <a:lnSpc>
                <a:spcPct val="90000"/>
              </a:lnSpc>
              <a:spcBef>
                <a:spcPts val="0"/>
              </a:spcBef>
              <a:spcAft>
                <a:spcPts val="0"/>
              </a:spcAft>
              <a:buClrTx/>
              <a:buSzTx/>
              <a:buFontTx/>
              <a:buNone/>
              <a:tabLst/>
              <a:defRPr/>
            </a:pPr>
            <a:r>
              <a:rPr lang="en-US" sz="1200" b="0" baseline="0" dirty="0" smtClean="0">
                <a:solidFill>
                  <a:srgbClr val="90191C"/>
                </a:solidFill>
                <a:latin typeface="Georgia" pitchFamily="18" charset="0"/>
              </a:rPr>
              <a:t> </a:t>
            </a:r>
            <a:endParaRPr lang="en-US" sz="1200" baseline="0" dirty="0" smtClean="0">
              <a:solidFill>
                <a:srgbClr val="90191C"/>
              </a:solidFill>
              <a:latin typeface="Georgia" pitchFamily="18" charset="0"/>
            </a:endParaRPr>
          </a:p>
          <a:p>
            <a:pPr>
              <a:lnSpc>
                <a:spcPct val="90000"/>
              </a:lnSpc>
            </a:pPr>
            <a:endParaRPr lang="en-US" sz="1200" baseline="0" dirty="0" smtClean="0">
              <a:solidFill>
                <a:srgbClr val="90191C"/>
              </a:solidFill>
              <a:latin typeface="Georgia" pitchFamily="18" charset="0"/>
            </a:endParaRPr>
          </a:p>
          <a:p>
            <a:pPr>
              <a:lnSpc>
                <a:spcPct val="90000"/>
              </a:lnSpc>
            </a:pPr>
            <a:r>
              <a:rPr lang="en-US" sz="1200" dirty="0" smtClean="0">
                <a:solidFill>
                  <a:srgbClr val="90191C"/>
                </a:solidFill>
                <a:latin typeface="Georgia" pitchFamily="18" charset="0"/>
              </a:rPr>
              <a:t>,</a:t>
            </a:r>
            <a:r>
              <a:rPr lang="en-US" sz="1200" baseline="0" dirty="0" smtClean="0">
                <a:solidFill>
                  <a:srgbClr val="90191C"/>
                </a:solidFill>
                <a:latin typeface="Georgia" pitchFamily="18" charset="0"/>
              </a:rPr>
              <a:t> </a:t>
            </a:r>
            <a:endParaRPr lang="en-US" sz="1200" dirty="0" smtClean="0">
              <a:solidFill>
                <a:srgbClr val="90191C"/>
              </a:solidFill>
              <a:latin typeface="Georgia" pitchFamily="18" charset="0"/>
            </a:endParaRPr>
          </a:p>
          <a:p>
            <a:pPr>
              <a:lnSpc>
                <a:spcPct val="90000"/>
              </a:lnSpc>
            </a:pPr>
            <a:endParaRPr lang="en-US" sz="1200" dirty="0" smtClean="0">
              <a:solidFill>
                <a:srgbClr val="90191C"/>
              </a:solidFill>
              <a:latin typeface="Georgia" pitchFamily="18" charset="0"/>
            </a:endParaRPr>
          </a:p>
          <a:p>
            <a:pPr>
              <a:lnSpc>
                <a:spcPct val="90000"/>
              </a:lnSpc>
            </a:pPr>
            <a:endParaRPr lang="en-US" sz="1200" dirty="0" smtClean="0">
              <a:solidFill>
                <a:srgbClr val="90191C"/>
              </a:solidFill>
              <a:latin typeface="Georgia" pitchFamily="18" charset="0"/>
            </a:endParaRPr>
          </a:p>
          <a:p>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those lists and notes and get to organizing them. If you have not already done so, now is the time to decide on a thesis, or main argument. Don’t be limited by a 5-paragraph structure. Decide on paragraphs based on your assignment, your audience, and your thesis. What sort of set up and support does your thesis need? What are the usual parts of the sort of paper you are writing? </a:t>
            </a:r>
          </a:p>
          <a:p>
            <a:endParaRPr lang="en-US" dirty="0" smtClean="0"/>
          </a:p>
        </p:txBody>
      </p:sp>
      <p:sp>
        <p:nvSpPr>
          <p:cNvPr id="4" name="Slide Number Placeholder 3"/>
          <p:cNvSpPr>
            <a:spLocks noGrp="1"/>
          </p:cNvSpPr>
          <p:nvPr>
            <p:ph type="sldNum" sz="quarter" idx="10"/>
          </p:nvPr>
        </p:nvSpPr>
        <p:spPr/>
        <p:txBody>
          <a:bodyPr/>
          <a:lstStyle/>
          <a:p>
            <a:fld id="{FF6AB1EE-EF62-4943-992C-DB44AD48D858}"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Remember that your main concern in writing is to communicate with your reader, so the introduction should provide context so that your reader knows what you will be discussing.</a:t>
            </a:r>
          </a:p>
          <a:p>
            <a:endParaRPr lang="en-US" dirty="0" smtClean="0"/>
          </a:p>
          <a:p>
            <a:r>
              <a:rPr lang="en-US" dirty="0" smtClean="0"/>
              <a:t>Following</a:t>
            </a:r>
            <a:r>
              <a:rPr lang="en-US" baseline="0" dirty="0" smtClean="0"/>
              <a:t> your introduction, t</a:t>
            </a:r>
            <a:r>
              <a:rPr lang="en-US" dirty="0" smtClean="0"/>
              <a:t>he body of your paper will contain your argument, discussion, etc.</a:t>
            </a:r>
          </a:p>
          <a:p>
            <a:r>
              <a:rPr lang="en-US" dirty="0" smtClean="0"/>
              <a:t> </a:t>
            </a:r>
          </a:p>
          <a:p>
            <a:endParaRPr lang="en-US" dirty="0" smtClean="0"/>
          </a:p>
          <a:p>
            <a:r>
              <a:rPr lang="en-US" dirty="0" smtClean="0"/>
              <a:t> </a:t>
            </a:r>
          </a:p>
          <a:p>
            <a:r>
              <a:rPr lang="en-US" dirty="0" smtClean="0"/>
              <a:t> </a:t>
            </a:r>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DB11B-CFEF-4D0C-B65E-5016D4952B2E}" type="slidenum">
              <a:rPr lang="en-US" smtClean="0"/>
              <a:pPr/>
              <a:t>8</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conclusion should restate the argument, wrap up the discussion, recommend a solution--whatever.</a:t>
            </a:r>
          </a:p>
          <a:p>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90191C"/>
                </a:solidFill>
                <a:latin typeface="Georgia" pitchFamily="18"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90191C"/>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0544D-07FE-4AAD-B6A0-0CEBE0940391}" type="datetimeFigureOut">
              <a:rPr lang="en-US" smtClean="0"/>
              <a:pPr/>
              <a:t>12/19/11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90191C"/>
                </a:solidFill>
                <a:latin typeface="Georgia" pitchFamily="18" charset="0"/>
              </a:defRPr>
            </a:lvl1pPr>
          </a:lstStyle>
          <a:p>
            <a:fld id="{12A0544D-07FE-4AAD-B6A0-0CEBE0940391}" type="datetimeFigureOut">
              <a:rPr lang="en-US" smtClean="0"/>
              <a:pPr/>
              <a:t>12/19/11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90191C"/>
                </a:solidFill>
                <a:latin typeface="Georgia" pitchFamily="18"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90191C"/>
                </a:solidFill>
                <a:latin typeface="Georgia" pitchFamily="18" charset="0"/>
              </a:defRPr>
            </a:lvl1pPr>
          </a:lstStyle>
          <a:p>
            <a:fld id="{E08A2D32-1E06-45DB-BDB0-9E6C01CFC08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90191C"/>
          </a:solidFill>
          <a:latin typeface="Georg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90191C"/>
          </a:solidFill>
          <a:latin typeface="Georg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90191C"/>
          </a:solidFill>
          <a:latin typeface="Georgia"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90191C"/>
          </a:solidFill>
          <a:latin typeface="Georgia"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90191C"/>
          </a:solidFill>
          <a:latin typeface="Georgia"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90191C"/>
          </a:solidFill>
          <a:latin typeface="Georg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6"/>
          <p:cNvSpPr/>
          <p:nvPr/>
        </p:nvSpPr>
        <p:spPr>
          <a:xfrm>
            <a:off x="0" y="5524500"/>
            <a:ext cx="9144000" cy="1333500"/>
          </a:xfrm>
          <a:prstGeom prst="rect">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8" name="TextBox 6"/>
          <p:cNvSpPr txBox="1">
            <a:spLocks noChangeArrowheads="1"/>
          </p:cNvSpPr>
          <p:nvPr/>
        </p:nvSpPr>
        <p:spPr bwMode="auto">
          <a:xfrm>
            <a:off x="0" y="3086100"/>
            <a:ext cx="9144000" cy="1692275"/>
          </a:xfrm>
          <a:prstGeom prst="rect">
            <a:avLst/>
          </a:prstGeom>
          <a:noFill/>
          <a:ln w="9525">
            <a:noFill/>
            <a:miter lim="800000"/>
            <a:headEnd/>
            <a:tailEnd/>
          </a:ln>
        </p:spPr>
        <p:txBody>
          <a:bodyPr>
            <a:spAutoFit/>
          </a:bodyPr>
          <a:lstStyle/>
          <a:p>
            <a:pPr algn="ctr"/>
            <a:r>
              <a:rPr lang="en-US" sz="8000" dirty="0">
                <a:solidFill>
                  <a:srgbClr val="90191C"/>
                </a:solidFill>
                <a:latin typeface="Georgia" pitchFamily="18" charset="0"/>
              </a:rPr>
              <a:t>Write on target.</a:t>
            </a:r>
          </a:p>
          <a:p>
            <a:pPr algn="ctr"/>
            <a:r>
              <a:rPr lang="en-US" sz="2400" dirty="0">
                <a:solidFill>
                  <a:srgbClr val="90191C"/>
                </a:solidFill>
                <a:latin typeface="Georgia" pitchFamily="18" charset="0"/>
              </a:rPr>
              <a:t>We can even answer rhetorical questions.</a:t>
            </a:r>
          </a:p>
        </p:txBody>
      </p:sp>
      <p:pic>
        <p:nvPicPr>
          <p:cNvPr id="4099" name="Picture 3"/>
          <p:cNvPicPr>
            <a:picLocks noChangeAspect="1" noChangeArrowheads="1"/>
          </p:cNvPicPr>
          <p:nvPr/>
        </p:nvPicPr>
        <p:blipFill>
          <a:blip r:embed="rId3" cstate="print"/>
          <a:srcRect b="39577"/>
          <a:stretch>
            <a:fillRect/>
          </a:stretch>
        </p:blipFill>
        <p:spPr bwMode="auto">
          <a:xfrm>
            <a:off x="2286000" y="457200"/>
            <a:ext cx="3924300" cy="2590800"/>
          </a:xfrm>
          <a:prstGeom prst="rect">
            <a:avLst/>
          </a:prstGeom>
          <a:noFill/>
          <a:ln w="9525">
            <a:noFill/>
            <a:miter lim="800000"/>
            <a:headEnd/>
            <a:tailEnd/>
          </a:ln>
        </p:spPr>
      </p:pic>
      <p:sp>
        <p:nvSpPr>
          <p:cNvPr id="4100" name="TextBox 8"/>
          <p:cNvSpPr txBox="1">
            <a:spLocks noChangeArrowheads="1"/>
          </p:cNvSpPr>
          <p:nvPr/>
        </p:nvSpPr>
        <p:spPr bwMode="auto">
          <a:xfrm>
            <a:off x="5715000" y="5886271"/>
            <a:ext cx="3352800" cy="1200329"/>
          </a:xfrm>
          <a:prstGeom prst="rect">
            <a:avLst/>
          </a:prstGeom>
          <a:noFill/>
          <a:ln w="9525">
            <a:noFill/>
            <a:miter lim="800000"/>
            <a:headEnd/>
            <a:tailEnd/>
          </a:ln>
        </p:spPr>
        <p:txBody>
          <a:bodyPr wrap="square">
            <a:spAutoFit/>
          </a:bodyPr>
          <a:lstStyle/>
          <a:p>
            <a:pPr algn="r"/>
            <a:r>
              <a:rPr lang="en-US" dirty="0" smtClean="0">
                <a:solidFill>
                  <a:schemeClr val="bg1"/>
                </a:solidFill>
                <a:latin typeface="Georgia" pitchFamily="18" charset="0"/>
              </a:rPr>
              <a:t>458-1455</a:t>
            </a:r>
            <a:endParaRPr lang="en-US" dirty="0">
              <a:solidFill>
                <a:schemeClr val="bg1"/>
              </a:solidFill>
              <a:latin typeface="Georgia" pitchFamily="18" charset="0"/>
            </a:endParaRPr>
          </a:p>
          <a:p>
            <a:pPr algn="r"/>
            <a:r>
              <a:rPr lang="en-US" dirty="0">
                <a:solidFill>
                  <a:schemeClr val="bg1"/>
                </a:solidFill>
                <a:latin typeface="Georgia" pitchFamily="18" charset="0"/>
              </a:rPr>
              <a:t>writingcenter.tamu.edu</a:t>
            </a:r>
          </a:p>
          <a:p>
            <a:pPr algn="r"/>
            <a:endParaRPr lang="en-US" dirty="0">
              <a:solidFill>
                <a:schemeClr val="bg1"/>
              </a:solidFill>
              <a:latin typeface="Georgia" pitchFamily="18" charset="0"/>
            </a:endParaRPr>
          </a:p>
          <a:p>
            <a:endParaRPr lang="en-US" dirty="0"/>
          </a:p>
        </p:txBody>
      </p:sp>
      <p:pic>
        <p:nvPicPr>
          <p:cNvPr id="6" name="Picture 2"/>
          <p:cNvPicPr>
            <a:picLocks noChangeAspect="1" noChangeArrowheads="1"/>
          </p:cNvPicPr>
          <p:nvPr/>
        </p:nvPicPr>
        <p:blipFill>
          <a:blip r:embed="rId4" cstate="print"/>
          <a:srcRect/>
          <a:stretch>
            <a:fillRect/>
          </a:stretch>
        </p:blipFill>
        <p:spPr bwMode="auto">
          <a:xfrm>
            <a:off x="152400" y="5764660"/>
            <a:ext cx="1905000" cy="8075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Paragraphs</a:t>
            </a:r>
            <a:endParaRPr lang="en-US" dirty="0"/>
          </a:p>
        </p:txBody>
      </p:sp>
      <p:sp>
        <p:nvSpPr>
          <p:cNvPr id="3" name="Content Placeholder 2"/>
          <p:cNvSpPr>
            <a:spLocks noGrp="1"/>
          </p:cNvSpPr>
          <p:nvPr>
            <p:ph idx="1"/>
          </p:nvPr>
        </p:nvSpPr>
        <p:spPr>
          <a:xfrm>
            <a:off x="457200" y="1600200"/>
            <a:ext cx="3505200" cy="4525963"/>
          </a:xfrm>
        </p:spPr>
        <p:txBody>
          <a:bodyPr>
            <a:normAutofit fontScale="92500" lnSpcReduction="20000"/>
          </a:bodyPr>
          <a:lstStyle/>
          <a:p>
            <a:pPr lvl="1">
              <a:defRPr/>
            </a:pPr>
            <a:r>
              <a:rPr lang="en-US" b="1" dirty="0" smtClean="0">
                <a:effectLst>
                  <a:outerShdw blurRad="38100" dist="38100" dir="2700000" algn="tl">
                    <a:srgbClr val="DDDDDD"/>
                  </a:outerShdw>
                </a:effectLst>
              </a:rPr>
              <a:t>Unity</a:t>
            </a:r>
            <a:r>
              <a:rPr lang="en-US" dirty="0" smtClean="0">
                <a:effectLst>
                  <a:outerShdw blurRad="38100" dist="38100" dir="2700000" algn="tl">
                    <a:srgbClr val="DDDDDD"/>
                  </a:outerShdw>
                </a:effectLst>
              </a:rPr>
              <a:t>—everything refers back to main point</a:t>
            </a:r>
          </a:p>
          <a:p>
            <a:pPr lvl="1">
              <a:defRPr/>
            </a:pPr>
            <a:r>
              <a:rPr lang="en-US" b="1" dirty="0" smtClean="0">
                <a:effectLst>
                  <a:outerShdw blurRad="38100" dist="38100" dir="2700000" algn="tl">
                    <a:srgbClr val="DDDDDD"/>
                  </a:outerShdw>
                </a:effectLst>
              </a:rPr>
              <a:t>Support</a:t>
            </a:r>
            <a:r>
              <a:rPr lang="en-US" dirty="0" smtClean="0">
                <a:effectLst>
                  <a:outerShdw blurRad="38100" dist="38100" dir="2700000" algn="tl">
                    <a:srgbClr val="DDDDDD"/>
                  </a:outerShdw>
                </a:effectLst>
              </a:rPr>
              <a:t>—examples and details</a:t>
            </a:r>
          </a:p>
          <a:p>
            <a:pPr lvl="1">
              <a:defRPr/>
            </a:pPr>
            <a:r>
              <a:rPr lang="en-US" b="1" dirty="0" smtClean="0">
                <a:effectLst>
                  <a:outerShdw blurRad="38100" dist="38100" dir="2700000" algn="tl">
                    <a:srgbClr val="DDDDDD"/>
                  </a:outerShdw>
                </a:effectLst>
              </a:rPr>
              <a:t>Coherence</a:t>
            </a:r>
            <a:r>
              <a:rPr lang="en-US" dirty="0" smtClean="0">
                <a:effectLst>
                  <a:outerShdw blurRad="38100" dist="38100" dir="2700000" algn="tl">
                    <a:srgbClr val="DDDDDD"/>
                  </a:outerShdw>
                </a:effectLst>
              </a:rPr>
              <a:t>—all points connect to form a whole; one point leads to another</a:t>
            </a:r>
          </a:p>
          <a:p>
            <a:endParaRPr lang="en-US" dirty="0"/>
          </a:p>
        </p:txBody>
      </p:sp>
      <p:pic>
        <p:nvPicPr>
          <p:cNvPr id="4" name="Picture 3" descr="writer.jpg"/>
          <p:cNvPicPr>
            <a:picLocks noChangeAspect="1"/>
          </p:cNvPicPr>
          <p:nvPr/>
        </p:nvPicPr>
        <p:blipFill>
          <a:blip r:embed="rId2"/>
          <a:stretch>
            <a:fillRect/>
          </a:stretch>
        </p:blipFill>
        <p:spPr>
          <a:xfrm>
            <a:off x="4269206" y="2057400"/>
            <a:ext cx="4874794" cy="36322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411356" y="0"/>
            <a:ext cx="7003676" cy="6858000"/>
          </a:xfrm>
          <a:prstGeom prst="rect">
            <a:avLst/>
          </a:prstGeom>
        </p:spPr>
      </p:pic>
      <p:sp>
        <p:nvSpPr>
          <p:cNvPr id="2" name="Title 1"/>
          <p:cNvSpPr txBox="1">
            <a:spLocks/>
          </p:cNvSpPr>
          <p:nvPr/>
        </p:nvSpPr>
        <p:spPr>
          <a:xfrm>
            <a:off x="457200" y="457200"/>
            <a:ext cx="8229600" cy="1143000"/>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rgbClr val="90191C"/>
                </a:solidFill>
                <a:effectLst/>
                <a:uLnTx/>
                <a:uFillTx/>
                <a:latin typeface="Georgia" pitchFamily="18" charset="0"/>
                <a:ea typeface="+mj-ea"/>
                <a:cs typeface="+mj-cs"/>
              </a:rPr>
              <a:t>The Conclusion</a:t>
            </a:r>
          </a:p>
        </p:txBody>
      </p:sp>
      <p:sp>
        <p:nvSpPr>
          <p:cNvPr id="3" name="Content Placeholder 2"/>
          <p:cNvSpPr txBox="1">
            <a:spLocks/>
          </p:cNvSpPr>
          <p:nvPr/>
        </p:nvSpPr>
        <p:spPr>
          <a:xfrm>
            <a:off x="4800599" y="1600200"/>
            <a:ext cx="3886201" cy="4876800"/>
          </a:xfrm>
          <a:prstGeom prst="rect">
            <a:avLst/>
          </a:prstGeom>
        </p:spPr>
        <p:txBody>
          <a:bodyPr/>
          <a:lstStyle/>
          <a:p>
            <a:pPr marR="0" lvl="0"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rgbClr val="90191C"/>
                </a:solidFill>
                <a:effectLst/>
                <a:uLnTx/>
                <a:uFillTx/>
                <a:latin typeface="Georgia" pitchFamily="18" charset="0"/>
              </a:rPr>
              <a:t>Restates your thesis statement</a:t>
            </a:r>
          </a:p>
          <a:p>
            <a:pPr marR="0" lvl="0" defTabSz="914400" rtl="0" eaLnBrk="1" fontAlgn="auto" latinLnBrk="0" hangingPunct="1">
              <a:lnSpc>
                <a:spcPct val="100000"/>
              </a:lnSpc>
              <a:spcBef>
                <a:spcPct val="20000"/>
              </a:spcBef>
              <a:spcAft>
                <a:spcPts val="0"/>
              </a:spcAft>
              <a:buClrTx/>
              <a:buSzTx/>
              <a:tabLst/>
              <a:defRPr/>
            </a:pPr>
            <a:endParaRPr lang="en-US" sz="2800" baseline="0" dirty="0" smtClean="0">
              <a:solidFill>
                <a:srgbClr val="90191C"/>
              </a:solidFill>
              <a:latin typeface="Georgia" pitchFamily="18" charset="0"/>
            </a:endParaRPr>
          </a:p>
          <a:p>
            <a:pPr marR="0" lvl="0"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rgbClr val="90191C"/>
                </a:solidFill>
                <a:effectLst/>
                <a:uLnTx/>
                <a:uFillTx/>
                <a:latin typeface="Georgia" pitchFamily="18" charset="0"/>
              </a:rPr>
              <a:t>Writer’s insight or belief about life is clear</a:t>
            </a:r>
            <a:r>
              <a:rPr kumimoji="0" lang="en-US" sz="2800" b="0" i="0" u="none" strike="noStrike" kern="1200" cap="none" spc="0" normalizeH="0" noProof="0" dirty="0" smtClean="0">
                <a:ln>
                  <a:noFill/>
                </a:ln>
                <a:solidFill>
                  <a:srgbClr val="90191C"/>
                </a:solidFill>
                <a:effectLst/>
                <a:uLnTx/>
                <a:uFillTx/>
                <a:latin typeface="Georgia" pitchFamily="18" charset="0"/>
              </a:rPr>
              <a:t> and summed up</a:t>
            </a:r>
            <a:endParaRPr kumimoji="0" lang="en-US" sz="2800" b="0" i="0" u="none" strike="noStrike" kern="1200" cap="none" spc="0" normalizeH="0" baseline="0" noProof="0" dirty="0" smtClean="0">
              <a:ln>
                <a:noFill/>
              </a:ln>
              <a:solidFill>
                <a:srgbClr val="90191C"/>
              </a:solidFill>
              <a:effectLst/>
              <a:uLnTx/>
              <a:uFillTx/>
              <a:latin typeface="Georgia" pitchFamily="18" charset="0"/>
            </a:endParaRPr>
          </a:p>
          <a:p>
            <a:pPr marR="0" lvl="0" defTabSz="914400" rtl="0" eaLnBrk="1" fontAlgn="auto" latinLnBrk="0" hangingPunct="1">
              <a:lnSpc>
                <a:spcPct val="100000"/>
              </a:lnSpc>
              <a:spcBef>
                <a:spcPct val="20000"/>
              </a:spcBef>
              <a:spcAft>
                <a:spcPts val="0"/>
              </a:spcAft>
              <a:buClrTx/>
              <a:buSzTx/>
              <a:tabLst/>
              <a:defRPr/>
            </a:pPr>
            <a:endParaRPr lang="en-US" sz="3600" dirty="0" smtClean="0">
              <a:solidFill>
                <a:srgbClr val="90191C"/>
              </a:solidFill>
              <a:latin typeface="Georgi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Three Common Types of </a:t>
            </a:r>
            <a:r>
              <a:rPr lang="en-US" altLang="zh-CN" dirty="0" smtClean="0"/>
              <a:t>Conclusion</a:t>
            </a:r>
            <a:endParaRPr lang="en-US" dirty="0"/>
          </a:p>
        </p:txBody>
      </p:sp>
      <p:sp>
        <p:nvSpPr>
          <p:cNvPr id="3" name="Content Placeholder 2"/>
          <p:cNvSpPr>
            <a:spLocks noGrp="1"/>
          </p:cNvSpPr>
          <p:nvPr>
            <p:ph idx="1"/>
          </p:nvPr>
        </p:nvSpPr>
        <p:spPr/>
        <p:txBody>
          <a:bodyPr>
            <a:normAutofit fontScale="92500" lnSpcReduction="10000"/>
          </a:bodyPr>
          <a:lstStyle/>
          <a:p>
            <a:r>
              <a:rPr lang="en-US" altLang="zh-CN" b="1" dirty="0" smtClean="0">
                <a:solidFill>
                  <a:srgbClr val="FF0000"/>
                </a:solidFill>
              </a:rPr>
              <a:t>Predicting the future outcomes</a:t>
            </a:r>
            <a:r>
              <a:rPr lang="en-US" altLang="zh-CN" dirty="0" smtClean="0"/>
              <a:t>: Sometimes, the writer would like to predict the outcomes that may happen in the future.</a:t>
            </a:r>
            <a:endParaRPr lang="en-US" altLang="zh-CN" dirty="0" smtClean="0"/>
          </a:p>
          <a:p>
            <a:r>
              <a:rPr lang="en-US" altLang="zh-CN" b="1" dirty="0" smtClean="0">
                <a:solidFill>
                  <a:srgbClr val="FF0000"/>
                </a:solidFill>
              </a:rPr>
              <a:t>Summarizing the central argument</a:t>
            </a:r>
            <a:r>
              <a:rPr lang="en-US" altLang="zh-CN" dirty="0" smtClean="0"/>
              <a:t>: Usually the writer’s point of view is reemphasized. Don’t copy sentences from the introduction.</a:t>
            </a:r>
            <a:endParaRPr lang="en-US" altLang="zh-CN" dirty="0" smtClean="0"/>
          </a:p>
          <a:p>
            <a:r>
              <a:rPr lang="en-US" altLang="zh-CN" b="1" dirty="0" smtClean="0">
                <a:solidFill>
                  <a:srgbClr val="FF0000"/>
                </a:solidFill>
              </a:rPr>
              <a:t>Suggesting possible solutions</a:t>
            </a:r>
            <a:r>
              <a:rPr lang="en-US" altLang="zh-CN" dirty="0" smtClean="0"/>
              <a:t>: The writer may suggest some possible solutions to the problem under discussion.</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Go beyond </a:t>
            </a:r>
            <a:r>
              <a:rPr lang="en-US" dirty="0" smtClean="0"/>
              <a:t>summarizing</a:t>
            </a:r>
          </a:p>
          <a:p>
            <a:r>
              <a:rPr lang="en-US" dirty="0" smtClean="0"/>
              <a:t>Don’t write a skinny two-sentence</a:t>
            </a:r>
          </a:p>
          <a:p>
            <a:r>
              <a:rPr lang="en-US" dirty="0" smtClean="0"/>
              <a:t>Don’t open another can of worms </a:t>
            </a:r>
          </a:p>
          <a:p>
            <a:r>
              <a:rPr lang="en-US" dirty="0" smtClean="0"/>
              <a:t>End with a call to action; somehow connect the reader to the insight or belief learned by encouraging</a:t>
            </a:r>
            <a:r>
              <a:rPr lang="en-US" dirty="0" smtClean="0"/>
              <a:t> </a:t>
            </a:r>
          </a:p>
          <a:p>
            <a:pPr>
              <a:buNone/>
            </a:pPr>
            <a:r>
              <a:rPr lang="en-US" dirty="0" smtClean="0"/>
              <a:t>   </a:t>
            </a:r>
            <a:r>
              <a:rPr lang="en-US" dirty="0" smtClean="0"/>
              <a:t>them </a:t>
            </a:r>
            <a:r>
              <a:rPr lang="en-US" dirty="0" smtClean="0"/>
              <a:t>to do something</a:t>
            </a:r>
          </a:p>
        </p:txBody>
      </p:sp>
      <p:pic>
        <p:nvPicPr>
          <p:cNvPr id="4" name="Picture 3" descr="conclusion.jpg"/>
          <p:cNvPicPr>
            <a:picLocks noChangeAspect="1"/>
          </p:cNvPicPr>
          <p:nvPr/>
        </p:nvPicPr>
        <p:blipFill>
          <a:blip r:embed="rId2"/>
          <a:stretch>
            <a:fillRect/>
          </a:stretch>
        </p:blipFill>
        <p:spPr>
          <a:xfrm>
            <a:off x="5638800" y="4533900"/>
            <a:ext cx="3505200" cy="23241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0" y="5657671"/>
            <a:ext cx="9144000" cy="1200329"/>
          </a:xfrm>
          <a:prstGeom prst="rect">
            <a:avLst/>
          </a:prstGeom>
          <a:solidFill>
            <a:srgbClr val="8A0D10"/>
          </a:solidFill>
          <a:ln>
            <a:noFill/>
          </a:ln>
        </p:spPr>
        <p:txBody>
          <a:bodyPr wrap="square" rtlCol="0">
            <a:spAutoFit/>
          </a:bodyPr>
          <a:lstStyle/>
          <a:p>
            <a:pPr algn="r"/>
            <a:endParaRPr lang="en-US" dirty="0" smtClean="0">
              <a:solidFill>
                <a:schemeClr val="bg1"/>
              </a:solidFill>
              <a:latin typeface="Georgia" pitchFamily="18" charset="0"/>
            </a:endParaRPr>
          </a:p>
          <a:p>
            <a:pPr algn="r"/>
            <a:endParaRPr lang="en-US" dirty="0" smtClean="0">
              <a:solidFill>
                <a:schemeClr val="bg1"/>
              </a:solidFill>
              <a:latin typeface="Georgia" pitchFamily="18" charset="0"/>
            </a:endParaRPr>
          </a:p>
          <a:p>
            <a:pPr algn="r"/>
            <a:endParaRPr lang="en-US" dirty="0" smtClean="0">
              <a:solidFill>
                <a:schemeClr val="bg1"/>
              </a:solidFill>
              <a:latin typeface="Georgia" pitchFamily="18" charset="0"/>
            </a:endParaRPr>
          </a:p>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0" y="895350"/>
            <a:ext cx="3171825" cy="4762500"/>
          </a:xfrm>
          <a:prstGeom prst="rect">
            <a:avLst/>
          </a:prstGeom>
          <a:noFill/>
          <a:ln w="9525">
            <a:noFill/>
            <a:miter lim="800000"/>
            <a:headEnd/>
            <a:tailEnd/>
          </a:ln>
        </p:spPr>
      </p:pic>
      <p:sp>
        <p:nvSpPr>
          <p:cNvPr id="11" name="TextBox 10"/>
          <p:cNvSpPr txBox="1"/>
          <p:nvPr/>
        </p:nvSpPr>
        <p:spPr>
          <a:xfrm>
            <a:off x="3352800" y="2008763"/>
            <a:ext cx="5600700" cy="1877437"/>
          </a:xfrm>
          <a:prstGeom prst="rect">
            <a:avLst/>
          </a:prstGeom>
          <a:noFill/>
        </p:spPr>
        <p:txBody>
          <a:bodyPr wrap="square" rtlCol="0">
            <a:spAutoFit/>
          </a:bodyPr>
          <a:lstStyle/>
          <a:p>
            <a:r>
              <a:rPr lang="en-US" sz="3200" dirty="0" smtClean="0">
                <a:solidFill>
                  <a:srgbClr val="90191C"/>
                </a:solidFill>
                <a:latin typeface="Georgia" pitchFamily="18" charset="0"/>
              </a:rPr>
              <a:t>I am here to help with </a:t>
            </a:r>
          </a:p>
          <a:p>
            <a:r>
              <a:rPr lang="en-US" sz="3200" dirty="0" smtClean="0">
                <a:solidFill>
                  <a:srgbClr val="90191C"/>
                </a:solidFill>
                <a:latin typeface="Georgia" pitchFamily="18" charset="0"/>
              </a:rPr>
              <a:t>any of your writing concerns.</a:t>
            </a:r>
          </a:p>
          <a:p>
            <a:pPr algn="ctr"/>
            <a:endParaRPr lang="en-US" sz="2400" dirty="0" smtClean="0">
              <a:solidFill>
                <a:srgbClr val="90191C"/>
              </a:solidFill>
              <a:latin typeface="Georgia" pitchFamily="18" charset="0"/>
            </a:endParaRPr>
          </a:p>
          <a:p>
            <a:pPr algn="ctr"/>
            <a:endParaRPr lang="en-US" sz="2800" dirty="0" smtClean="0">
              <a:solidFill>
                <a:srgbClr val="90191C"/>
              </a:solidFill>
              <a:latin typeface="Georgia" pitchFamily="18" charset="0"/>
            </a:endParaRPr>
          </a:p>
        </p:txBody>
      </p:sp>
      <p:sp>
        <p:nvSpPr>
          <p:cNvPr id="9" name="TextBox 8"/>
          <p:cNvSpPr txBox="1"/>
          <p:nvPr/>
        </p:nvSpPr>
        <p:spPr>
          <a:xfrm>
            <a:off x="285750" y="285750"/>
            <a:ext cx="3714750" cy="1015663"/>
          </a:xfrm>
          <a:prstGeom prst="rect">
            <a:avLst/>
          </a:prstGeom>
          <a:noFill/>
        </p:spPr>
        <p:txBody>
          <a:bodyPr wrap="square" rtlCol="0">
            <a:spAutoFit/>
          </a:bodyPr>
          <a:lstStyle/>
          <a:p>
            <a:r>
              <a:rPr lang="en-US" sz="4200" b="1" dirty="0" smtClean="0">
                <a:solidFill>
                  <a:srgbClr val="90191C"/>
                </a:solidFill>
                <a:latin typeface="Georgia" pitchFamily="18" charset="0"/>
              </a:rPr>
              <a:t>Don’t Forget</a:t>
            </a:r>
          </a:p>
          <a:p>
            <a:endParaRPr lang="en-US" dirty="0"/>
          </a:p>
        </p:txBody>
      </p:sp>
      <p:sp>
        <p:nvSpPr>
          <p:cNvPr id="16" name="TextBox 15"/>
          <p:cNvSpPr txBox="1"/>
          <p:nvPr/>
        </p:nvSpPr>
        <p:spPr>
          <a:xfrm>
            <a:off x="209550" y="6172200"/>
            <a:ext cx="5886450" cy="492443"/>
          </a:xfrm>
          <a:prstGeom prst="rect">
            <a:avLst/>
          </a:prstGeom>
          <a:noFill/>
        </p:spPr>
        <p:txBody>
          <a:bodyPr wrap="square" rtlCol="0">
            <a:spAutoFit/>
          </a:bodyPr>
          <a:lstStyle/>
          <a:p>
            <a:r>
              <a:rPr lang="en-US" sz="1600" dirty="0" err="1" smtClean="0">
                <a:solidFill>
                  <a:schemeClr val="bg1"/>
                </a:solidFill>
                <a:latin typeface="Georgia" pitchFamily="18" charset="0"/>
              </a:rPr>
              <a:t>Adrian.km@easthartford.org</a:t>
            </a:r>
            <a:r>
              <a:rPr lang="en-US" sz="1600" dirty="0" smtClean="0">
                <a:solidFill>
                  <a:schemeClr val="bg1"/>
                </a:solidFill>
                <a:latin typeface="Georgia" pitchFamily="18" charset="0"/>
              </a:rPr>
              <a:t> </a:t>
            </a:r>
            <a:endParaRPr lang="en-US" sz="2000" dirty="0" smtClean="0">
              <a:solidFill>
                <a:schemeClr val="bg1"/>
              </a:solidFill>
              <a:latin typeface="Georgia" pitchFamily="18" charset="0"/>
            </a:endParaRPr>
          </a:p>
          <a:p>
            <a:endParaRPr lang="en-US" sz="1000" dirty="0" smtClean="0">
              <a:solidFill>
                <a:srgbClr val="8A0D10"/>
              </a:solidFill>
              <a:latin typeface="Georgi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extBox 10"/>
          <p:cNvSpPr txBox="1"/>
          <p:nvPr/>
        </p:nvSpPr>
        <p:spPr>
          <a:xfrm>
            <a:off x="304800" y="533400"/>
            <a:ext cx="8610600" cy="1446550"/>
          </a:xfrm>
          <a:prstGeom prst="rect">
            <a:avLst/>
          </a:prstGeom>
          <a:noFill/>
        </p:spPr>
        <p:txBody>
          <a:bodyPr wrap="square" rtlCol="0">
            <a:spAutoFit/>
          </a:bodyPr>
          <a:lstStyle/>
          <a:p>
            <a:pPr algn="ctr"/>
            <a:r>
              <a:rPr lang="en-US" sz="6000" dirty="0" smtClean="0">
                <a:solidFill>
                  <a:srgbClr val="90191C"/>
                </a:solidFill>
                <a:latin typeface="Georgia" pitchFamily="18" charset="0"/>
              </a:rPr>
              <a:t>The Writing Process</a:t>
            </a:r>
          </a:p>
          <a:p>
            <a:endParaRPr lang="en-US" sz="2800" dirty="0" smtClean="0">
              <a:solidFill>
                <a:srgbClr val="90191C"/>
              </a:solidFill>
              <a:latin typeface="Georgia" pitchFamily="18" charset="0"/>
            </a:endParaRPr>
          </a:p>
        </p:txBody>
      </p:sp>
      <p:sp>
        <p:nvSpPr>
          <p:cNvPr id="4" name="Rectangle 3"/>
          <p:cNvSpPr/>
          <p:nvPr/>
        </p:nvSpPr>
        <p:spPr>
          <a:xfrm>
            <a:off x="1371600" y="1600200"/>
            <a:ext cx="6477000" cy="1569660"/>
          </a:xfrm>
          <a:prstGeom prst="rect">
            <a:avLst/>
          </a:prstGeom>
        </p:spPr>
        <p:txBody>
          <a:bodyPr>
            <a:spAutoFit/>
          </a:bodyPr>
          <a:lstStyle/>
          <a:p>
            <a:pPr algn="r">
              <a:defRPr/>
            </a:pPr>
            <a:r>
              <a:rPr lang="en-US" sz="2400" i="1" dirty="0">
                <a:solidFill>
                  <a:srgbClr val="90191C"/>
                </a:solidFill>
                <a:latin typeface="Georgia" pitchFamily="18" charset="0"/>
              </a:rPr>
              <a:t>“</a:t>
            </a:r>
            <a:r>
              <a:rPr lang="en-US" sz="2400" dirty="0">
                <a:solidFill>
                  <a:srgbClr val="90191C"/>
                </a:solidFill>
                <a:latin typeface="Georgia" pitchFamily="18" charset="0"/>
              </a:rPr>
              <a:t>You must not come lightly to the blank page</a:t>
            </a:r>
            <a:r>
              <a:rPr lang="en-US" sz="2400" dirty="0" smtClean="0">
                <a:solidFill>
                  <a:srgbClr val="90191C"/>
                </a:solidFill>
                <a:latin typeface="Georgia" pitchFamily="18" charset="0"/>
              </a:rPr>
              <a:t>.” – Stephen King</a:t>
            </a:r>
          </a:p>
          <a:p>
            <a:pPr>
              <a:defRPr/>
            </a:pPr>
            <a:endParaRPr lang="en-US" sz="2400" dirty="0" smtClean="0">
              <a:solidFill>
                <a:srgbClr val="90191C"/>
              </a:solidFill>
              <a:latin typeface="Georgia" pitchFamily="18" charset="0"/>
            </a:endParaRPr>
          </a:p>
          <a:p>
            <a:pPr algn="r">
              <a:defRPr/>
            </a:pPr>
            <a:endParaRPr lang="en-US" sz="2400" dirty="0" smtClean="0">
              <a:solidFill>
                <a:srgbClr val="90191C"/>
              </a:solidFill>
              <a:latin typeface="Georgia" pitchFamily="18" charset="0"/>
            </a:endParaRPr>
          </a:p>
        </p:txBody>
      </p:sp>
      <p:pic>
        <p:nvPicPr>
          <p:cNvPr id="2" name="Picture 1"/>
          <p:cNvPicPr>
            <a:picLocks noChangeAspect="1"/>
          </p:cNvPicPr>
          <p:nvPr/>
        </p:nvPicPr>
        <p:blipFill>
          <a:blip r:embed="rId3" cstate="print">
            <a:extLst>
              <a:ext uri="{BEBA8EAE-BF5A-486C-A8C5-ECC9F3942E4B}">
                <a14:imgProp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14:imgLayer r:embed="rId4">
                    <a14:imgEffect>
                      <a14:saturation sat="0"/>
                    </a14:imgEffect>
                  </a14:imgLayer>
                </a14:imgProps>
              </a:ex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057400" y="2667000"/>
            <a:ext cx="5334000" cy="40005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1752600" y="228600"/>
            <a:ext cx="5791200" cy="1143000"/>
          </a:xfrm>
        </p:spPr>
        <p:txBody>
          <a:bodyPr>
            <a:normAutofit/>
          </a:bodyPr>
          <a:lstStyle/>
          <a:p>
            <a:pPr algn="l"/>
            <a:r>
              <a:rPr lang="en-US" sz="6000" dirty="0" smtClean="0">
                <a:solidFill>
                  <a:srgbClr val="90191C"/>
                </a:solidFill>
                <a:latin typeface="Georgia" pitchFamily="18" charset="0"/>
              </a:rPr>
              <a:t>The First Draft</a:t>
            </a:r>
          </a:p>
        </p:txBody>
      </p:sp>
      <p:pic>
        <p:nvPicPr>
          <p:cNvPr id="4" name="Picture 3" descr="typing hands.jpg"/>
          <p:cNvPicPr>
            <a:picLocks noChangeAspect="1"/>
          </p:cNvPicPr>
          <p:nvPr/>
        </p:nvPicPr>
        <p:blipFill>
          <a:blip r:embed="rId3" cstate="print"/>
          <a:stretch>
            <a:fillRect/>
          </a:stretch>
        </p:blipFill>
        <p:spPr>
          <a:xfrm>
            <a:off x="0" y="1447800"/>
            <a:ext cx="9144000" cy="631906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the First Draft</a:t>
            </a:r>
            <a:endParaRPr lang="en-US" dirty="0"/>
          </a:p>
        </p:txBody>
      </p:sp>
      <p:sp>
        <p:nvSpPr>
          <p:cNvPr id="3" name="Content Placeholder 2"/>
          <p:cNvSpPr>
            <a:spLocks noGrp="1"/>
          </p:cNvSpPr>
          <p:nvPr>
            <p:ph idx="1"/>
          </p:nvPr>
        </p:nvSpPr>
        <p:spPr/>
        <p:txBody>
          <a:bodyPr/>
          <a:lstStyle/>
          <a:p>
            <a:r>
              <a:rPr lang="en-US" dirty="0" smtClean="0"/>
              <a:t>Remember: The first draft is not for keeps</a:t>
            </a:r>
          </a:p>
          <a:p>
            <a:r>
              <a:rPr lang="en-US" dirty="0" smtClean="0"/>
              <a:t>Write freely</a:t>
            </a:r>
          </a:p>
          <a:p>
            <a:r>
              <a:rPr lang="en-US" dirty="0" smtClean="0"/>
              <a:t>Be yourself</a:t>
            </a:r>
          </a:p>
          <a:p>
            <a:r>
              <a:rPr lang="en-US" dirty="0" smtClean="0"/>
              <a:t>Let your inner writer take over</a:t>
            </a:r>
          </a:p>
          <a:p>
            <a:r>
              <a:rPr lang="en-US" dirty="0" smtClean="0"/>
              <a:t>Ease into it</a:t>
            </a:r>
          </a:p>
        </p:txBody>
      </p:sp>
      <p:pic>
        <p:nvPicPr>
          <p:cNvPr id="4" name="Picture 3" descr="Inner WRiter.jpg"/>
          <p:cNvPicPr>
            <a:picLocks noChangeAspect="1"/>
          </p:cNvPicPr>
          <p:nvPr/>
        </p:nvPicPr>
        <p:blipFill>
          <a:blip r:embed="rId2"/>
          <a:stretch>
            <a:fillRect/>
          </a:stretch>
        </p:blipFill>
        <p:spPr>
          <a:xfrm>
            <a:off x="5410200" y="4038600"/>
            <a:ext cx="3289300" cy="2463800"/>
          </a:xfrm>
          <a:prstGeom prst="rect">
            <a:avLst/>
          </a:prstGeom>
          <a:solidFill>
            <a:srgbClr val="800000"/>
          </a:solidFill>
          <a:ln>
            <a:solidFill>
              <a:srgbClr val="800000"/>
            </a:solid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990600" y="228600"/>
            <a:ext cx="5257800" cy="1143000"/>
          </a:xfrm>
        </p:spPr>
        <p:txBody>
          <a:bodyPr>
            <a:normAutofit/>
          </a:bodyPr>
          <a:lstStyle/>
          <a:p>
            <a:r>
              <a:rPr lang="en-US" sz="6000" dirty="0" smtClean="0">
                <a:solidFill>
                  <a:srgbClr val="90191C"/>
                </a:solidFill>
                <a:latin typeface="Georgia" pitchFamily="18" charset="0"/>
              </a:rPr>
              <a:t>Organization</a:t>
            </a:r>
          </a:p>
        </p:txBody>
      </p:sp>
      <p:pic>
        <p:nvPicPr>
          <p:cNvPr id="7" name="Content Placeholder 6" descr="outline.jpg"/>
          <p:cNvPicPr>
            <a:picLocks noGrp="1" noChangeAspect="1"/>
          </p:cNvPicPr>
          <p:nvPr>
            <p:ph idx="1"/>
          </p:nvPr>
        </p:nvPicPr>
        <p:blipFill>
          <a:blip r:embed="rId3" cstate="print"/>
          <a:stretch>
            <a:fillRect/>
          </a:stretch>
        </p:blipFill>
        <p:spPr>
          <a:xfrm>
            <a:off x="4038600" y="1600200"/>
            <a:ext cx="5044217" cy="4191000"/>
          </a:xfrm>
          <a:ln>
            <a:solidFill>
              <a:schemeClr val="tx1"/>
            </a:solidFill>
          </a:ln>
        </p:spPr>
      </p:pic>
      <p:sp>
        <p:nvSpPr>
          <p:cNvPr id="4" name="TextBox 3"/>
          <p:cNvSpPr txBox="1"/>
          <p:nvPr/>
        </p:nvSpPr>
        <p:spPr>
          <a:xfrm>
            <a:off x="304800" y="1600200"/>
            <a:ext cx="3962400" cy="3785652"/>
          </a:xfrm>
          <a:prstGeom prst="rect">
            <a:avLst/>
          </a:prstGeom>
          <a:noFill/>
        </p:spPr>
        <p:txBody>
          <a:bodyPr wrap="square" rtlCol="0">
            <a:spAutoFit/>
          </a:bodyPr>
          <a:lstStyle/>
          <a:p>
            <a:endParaRPr lang="en-US" sz="2400" dirty="0">
              <a:solidFill>
                <a:srgbClr val="90191C"/>
              </a:solidFill>
              <a:latin typeface="Georgia" pitchFamily="18" charset="0"/>
            </a:endParaRPr>
          </a:p>
          <a:p>
            <a:r>
              <a:rPr lang="en-US" sz="2400" dirty="0" smtClean="0">
                <a:solidFill>
                  <a:srgbClr val="90191C"/>
                </a:solidFill>
                <a:latin typeface="Georgia" pitchFamily="18" charset="0"/>
              </a:rPr>
              <a:t>Decide on length and organization based on </a:t>
            </a:r>
          </a:p>
          <a:p>
            <a:r>
              <a:rPr lang="en-US" sz="2400" dirty="0" smtClean="0">
                <a:solidFill>
                  <a:srgbClr val="90191C"/>
                </a:solidFill>
                <a:latin typeface="Georgia" pitchFamily="18" charset="0"/>
              </a:rPr>
              <a:t>the assignment, audience, and thesis.</a:t>
            </a:r>
          </a:p>
          <a:p>
            <a:endParaRPr lang="en-US" sz="2400" dirty="0">
              <a:solidFill>
                <a:srgbClr val="90191C"/>
              </a:solidFill>
              <a:latin typeface="Georgia" pitchFamily="18" charset="0"/>
            </a:endParaRPr>
          </a:p>
          <a:p>
            <a:r>
              <a:rPr lang="en-US" sz="2400" dirty="0" smtClean="0">
                <a:solidFill>
                  <a:srgbClr val="90191C"/>
                </a:solidFill>
                <a:latin typeface="Georgia" pitchFamily="18" charset="0"/>
              </a:rPr>
              <a:t>Use your prewriting and thesis statement (belief or insight about life) to begin the rough draft.</a:t>
            </a:r>
            <a:endParaRPr lang="en-US" sz="2800" dirty="0">
              <a:solidFill>
                <a:srgbClr val="90191C"/>
              </a:solidFill>
              <a:latin typeface="Georgi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Plagiarism</a:t>
            </a:r>
            <a:endParaRPr lang="en-US" dirty="0"/>
          </a:p>
        </p:txBody>
      </p:sp>
      <p:sp>
        <p:nvSpPr>
          <p:cNvPr id="3" name="Content Placeholder 2"/>
          <p:cNvSpPr>
            <a:spLocks noGrp="1"/>
          </p:cNvSpPr>
          <p:nvPr>
            <p:ph idx="1"/>
          </p:nvPr>
        </p:nvSpPr>
        <p:spPr/>
        <p:txBody>
          <a:bodyPr/>
          <a:lstStyle/>
          <a:p>
            <a:r>
              <a:rPr lang="en-US" dirty="0" smtClean="0"/>
              <a:t>Using another person’s words or pictures without giving proper credit</a:t>
            </a:r>
          </a:p>
          <a:p>
            <a:r>
              <a:rPr lang="en-US" dirty="0" smtClean="0"/>
              <a:t>Plagiarism can cost you your grade and may result in suspension from the program</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Avoiding Plagiarism</a:t>
            </a:r>
            <a:endParaRPr lang="en-US" dirty="0"/>
          </a:p>
        </p:txBody>
      </p:sp>
      <p:sp>
        <p:nvSpPr>
          <p:cNvPr id="3" name="Content Placeholder 2"/>
          <p:cNvSpPr>
            <a:spLocks noGrp="1"/>
          </p:cNvSpPr>
          <p:nvPr>
            <p:ph idx="1"/>
          </p:nvPr>
        </p:nvSpPr>
        <p:spPr/>
        <p:txBody>
          <a:bodyPr/>
          <a:lstStyle/>
          <a:p>
            <a:r>
              <a:rPr lang="en-US" dirty="0" smtClean="0"/>
              <a:t>Use quotation marks for direct quotes, and document the source</a:t>
            </a:r>
          </a:p>
          <a:p>
            <a:r>
              <a:rPr lang="en-US" dirty="0" smtClean="0"/>
              <a:t>Paraphrase properly, and credit as you would for a direct quote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rot="5400000">
            <a:off x="4141470" y="857250"/>
            <a:ext cx="6858000" cy="5143500"/>
          </a:xfrm>
          <a:prstGeom prst="rect">
            <a:avLst/>
          </a:prstGeom>
        </p:spPr>
      </p:pic>
      <p:sp>
        <p:nvSpPr>
          <p:cNvPr id="18435" name="Title 1"/>
          <p:cNvSpPr>
            <a:spLocks noGrp="1"/>
          </p:cNvSpPr>
          <p:nvPr>
            <p:ph type="title"/>
          </p:nvPr>
        </p:nvSpPr>
        <p:spPr>
          <a:xfrm>
            <a:off x="0" y="0"/>
            <a:ext cx="6705600" cy="1219200"/>
          </a:xfrm>
        </p:spPr>
        <p:txBody>
          <a:bodyPr>
            <a:noAutofit/>
          </a:bodyPr>
          <a:lstStyle/>
          <a:p>
            <a:pPr algn="l"/>
            <a:r>
              <a:rPr lang="en-US" sz="6000" dirty="0" smtClean="0">
                <a:solidFill>
                  <a:srgbClr val="90191C"/>
                </a:solidFill>
                <a:latin typeface="Georgia" pitchFamily="18" charset="0"/>
              </a:rPr>
              <a:t> The Introduction</a:t>
            </a:r>
          </a:p>
        </p:txBody>
      </p:sp>
      <p:sp>
        <p:nvSpPr>
          <p:cNvPr id="7" name="Rectangle 6"/>
          <p:cNvSpPr/>
          <p:nvPr/>
        </p:nvSpPr>
        <p:spPr>
          <a:xfrm>
            <a:off x="304800" y="1164133"/>
            <a:ext cx="4572000" cy="5693867"/>
          </a:xfrm>
          <a:prstGeom prst="rect">
            <a:avLst/>
          </a:prstGeom>
        </p:spPr>
        <p:txBody>
          <a:bodyPr wrap="square">
            <a:spAutoFit/>
          </a:bodyPr>
          <a:lstStyle/>
          <a:p>
            <a:pPr>
              <a:buNone/>
              <a:defRPr/>
            </a:pPr>
            <a:r>
              <a:rPr lang="en-US" sz="2800" dirty="0">
                <a:solidFill>
                  <a:srgbClr val="90191C"/>
                </a:solidFill>
                <a:latin typeface="Georgia" pitchFamily="18" charset="0"/>
              </a:rPr>
              <a:t>Captures your audience’s </a:t>
            </a:r>
            <a:r>
              <a:rPr lang="en-US" sz="2800" dirty="0" smtClean="0">
                <a:solidFill>
                  <a:srgbClr val="90191C"/>
                </a:solidFill>
                <a:latin typeface="Georgia" pitchFamily="18" charset="0"/>
              </a:rPr>
              <a:t>interest</a:t>
            </a:r>
          </a:p>
          <a:p>
            <a:pPr>
              <a:buNone/>
              <a:defRPr/>
            </a:pPr>
            <a:endParaRPr lang="en-US" sz="2800" dirty="0">
              <a:solidFill>
                <a:srgbClr val="90191C"/>
              </a:solidFill>
              <a:latin typeface="Georgia" pitchFamily="18" charset="0"/>
            </a:endParaRPr>
          </a:p>
          <a:p>
            <a:pPr>
              <a:buNone/>
              <a:defRPr/>
            </a:pPr>
            <a:r>
              <a:rPr lang="en-US" sz="2800" dirty="0">
                <a:solidFill>
                  <a:srgbClr val="90191C"/>
                </a:solidFill>
                <a:latin typeface="Georgia" pitchFamily="18" charset="0"/>
              </a:rPr>
              <a:t>Provides background on your </a:t>
            </a:r>
            <a:r>
              <a:rPr lang="en-US" sz="2800" dirty="0" smtClean="0">
                <a:solidFill>
                  <a:srgbClr val="90191C"/>
                </a:solidFill>
                <a:latin typeface="Georgia" pitchFamily="18" charset="0"/>
              </a:rPr>
              <a:t>subject</a:t>
            </a:r>
          </a:p>
          <a:p>
            <a:pPr>
              <a:buNone/>
              <a:defRPr/>
            </a:pPr>
            <a:endParaRPr lang="en-US" sz="2800" dirty="0">
              <a:solidFill>
                <a:srgbClr val="90191C"/>
              </a:solidFill>
              <a:latin typeface="Georgia" pitchFamily="18" charset="0"/>
            </a:endParaRPr>
          </a:p>
          <a:p>
            <a:pPr>
              <a:buNone/>
              <a:defRPr/>
            </a:pPr>
            <a:r>
              <a:rPr lang="en-US" sz="2800" dirty="0">
                <a:solidFill>
                  <a:srgbClr val="90191C"/>
                </a:solidFill>
                <a:latin typeface="Georgia" pitchFamily="18" charset="0"/>
              </a:rPr>
              <a:t>States your </a:t>
            </a:r>
            <a:r>
              <a:rPr lang="en-US" sz="2800" dirty="0" smtClean="0">
                <a:solidFill>
                  <a:srgbClr val="90191C"/>
                </a:solidFill>
                <a:latin typeface="Georgia" pitchFamily="18" charset="0"/>
              </a:rPr>
              <a:t>thesis</a:t>
            </a:r>
          </a:p>
          <a:p>
            <a:pPr>
              <a:buNone/>
              <a:defRPr/>
            </a:pPr>
            <a:endParaRPr lang="en-US" sz="2800" dirty="0" smtClean="0">
              <a:solidFill>
                <a:srgbClr val="90191C"/>
              </a:solidFill>
              <a:latin typeface="Georgia" pitchFamily="18" charset="0"/>
            </a:endParaRPr>
          </a:p>
          <a:p>
            <a:pPr>
              <a:buNone/>
              <a:defRPr/>
            </a:pPr>
            <a:r>
              <a:rPr lang="en-US" sz="2800" dirty="0" smtClean="0">
                <a:solidFill>
                  <a:srgbClr val="90191C"/>
                </a:solidFill>
                <a:latin typeface="Georgia" pitchFamily="18" charset="0"/>
              </a:rPr>
              <a:t>Move from general to specific</a:t>
            </a:r>
          </a:p>
          <a:p>
            <a:pPr>
              <a:buNone/>
              <a:defRPr/>
            </a:pPr>
            <a:endParaRPr lang="en-US" sz="2800" dirty="0" smtClean="0">
              <a:solidFill>
                <a:srgbClr val="90191C"/>
              </a:solidFill>
              <a:effectLst>
                <a:outerShdw blurRad="38100" dist="38100" dir="2700000" algn="tl">
                  <a:srgbClr val="DDDDDD"/>
                </a:outerShdw>
              </a:effectLst>
              <a:latin typeface="Georgia" pitchFamily="18" charset="0"/>
            </a:endParaRPr>
          </a:p>
          <a:p>
            <a:pPr>
              <a:buNone/>
              <a:defRPr/>
            </a:pPr>
            <a:r>
              <a:rPr lang="en-US" sz="2800" dirty="0" smtClean="0">
                <a:solidFill>
                  <a:srgbClr val="90191C"/>
                </a:solidFill>
                <a:effectLst>
                  <a:outerShdw blurRad="38100" dist="38100" dir="2700000" algn="tl">
                    <a:srgbClr val="DDDDDD"/>
                  </a:outerShdw>
                </a:effectLst>
                <a:latin typeface="Georgia" pitchFamily="18" charset="0"/>
              </a:rPr>
              <a:t>Set the tone for the rest of essay</a:t>
            </a:r>
            <a:endParaRPr lang="en-US" sz="2800" dirty="0">
              <a:solidFill>
                <a:srgbClr val="90191C"/>
              </a:solidFill>
              <a:latin typeface="Georgi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Introduction cont.</a:t>
            </a:r>
            <a:endParaRPr lang="en-US" dirty="0"/>
          </a:p>
        </p:txBody>
      </p:sp>
      <p:sp>
        <p:nvSpPr>
          <p:cNvPr id="3" name="Content Placeholder 2"/>
          <p:cNvSpPr>
            <a:spLocks noGrp="1"/>
          </p:cNvSpPr>
          <p:nvPr>
            <p:ph idx="1"/>
          </p:nvPr>
        </p:nvSpPr>
        <p:spPr/>
        <p:txBody>
          <a:bodyPr/>
          <a:lstStyle/>
          <a:p>
            <a:pPr>
              <a:defRPr/>
            </a:pPr>
            <a:r>
              <a:rPr lang="en-US" dirty="0" smtClean="0">
                <a:effectLst>
                  <a:outerShdw blurRad="38100" dist="38100" dir="2700000" algn="tl">
                    <a:srgbClr val="DDDDDD"/>
                  </a:outerShdw>
                </a:effectLst>
              </a:rPr>
              <a:t>Strategies for developing an Introduction include</a:t>
            </a:r>
          </a:p>
          <a:p>
            <a:pPr lvl="1">
              <a:defRPr/>
            </a:pPr>
            <a:r>
              <a:rPr lang="en-US" dirty="0" smtClean="0">
                <a:effectLst>
                  <a:outerShdw blurRad="38100" dist="38100" dir="2700000" algn="tl">
                    <a:srgbClr val="DDDDDD"/>
                  </a:outerShdw>
                </a:effectLst>
              </a:rPr>
              <a:t>Providing background information</a:t>
            </a:r>
          </a:p>
          <a:p>
            <a:pPr lvl="1">
              <a:defRPr/>
            </a:pPr>
            <a:r>
              <a:rPr lang="en-US" dirty="0" smtClean="0">
                <a:effectLst>
                  <a:outerShdw blurRad="38100" dist="38100" dir="2700000" algn="tl">
                    <a:srgbClr val="DDDDDD"/>
                  </a:outerShdw>
                </a:effectLst>
              </a:rPr>
              <a:t>Telling a personal anecdote</a:t>
            </a:r>
          </a:p>
          <a:p>
            <a:pPr lvl="1">
              <a:defRPr/>
            </a:pPr>
            <a:r>
              <a:rPr lang="en-US" dirty="0" smtClean="0">
                <a:effectLst>
                  <a:outerShdw blurRad="38100" dist="38100" dir="2700000" algn="tl">
                    <a:srgbClr val="DDDDDD"/>
                  </a:outerShdw>
                </a:effectLst>
              </a:rPr>
              <a:t>Beginning with a quotation</a:t>
            </a:r>
          </a:p>
          <a:p>
            <a:pPr lvl="1">
              <a:defRPr/>
            </a:pPr>
            <a:r>
              <a:rPr lang="en-US" dirty="0" smtClean="0">
                <a:effectLst>
                  <a:outerShdw blurRad="38100" dist="38100" dir="2700000" algn="tl">
                    <a:srgbClr val="DDDDDD"/>
                  </a:outerShdw>
                </a:effectLst>
              </a:rPr>
              <a:t>Using an opposite</a:t>
            </a:r>
          </a:p>
          <a:p>
            <a:pPr lvl="1">
              <a:defRPr/>
            </a:pPr>
            <a:r>
              <a:rPr lang="en-US" dirty="0" smtClean="0">
                <a:effectLst>
                  <a:outerShdw blurRad="38100" dist="38100" dir="2700000" algn="tl">
                    <a:srgbClr val="DDDDDD"/>
                  </a:outerShdw>
                </a:effectLst>
              </a:rPr>
              <a:t>Asking a question</a:t>
            </a:r>
          </a:p>
          <a:p>
            <a:endParaRPr lang="en-US" dirty="0"/>
          </a:p>
        </p:txBody>
      </p:sp>
    </p:spTree>
  </p:cSld>
  <p:clrMapOvr>
    <a:masterClrMapping/>
  </p:clrMapOvr>
</p:sld>
</file>

<file path=ppt/theme/theme1.xml><?xml version="1.0" encoding="utf-8"?>
<a:theme xmlns:a="http://schemas.openxmlformats.org/drawingml/2006/main" name="Presentation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UWC Layout</Template>
  <TotalTime>1333</TotalTime>
  <Words>726</Words>
  <Application>Microsoft Office PowerPoint</Application>
  <PresentationFormat>On-screen Show (4:3)</PresentationFormat>
  <Paragraphs>96</Paragraphs>
  <Slides>14</Slides>
  <Notes>6</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Presentation1</vt:lpstr>
      <vt:lpstr>Slide 1</vt:lpstr>
      <vt:lpstr>Slide 2</vt:lpstr>
      <vt:lpstr>The First Draft</vt:lpstr>
      <vt:lpstr>Writing the First Draft</vt:lpstr>
      <vt:lpstr>Organization</vt:lpstr>
      <vt:lpstr>Plagiarism</vt:lpstr>
      <vt:lpstr>Avoiding Plagiarism</vt:lpstr>
      <vt:lpstr> The Introduction</vt:lpstr>
      <vt:lpstr>The Introduction cont.</vt:lpstr>
      <vt:lpstr>Body Paragraphs</vt:lpstr>
      <vt:lpstr>Slide 11</vt:lpstr>
      <vt:lpstr>Three Common Types of Conclusion</vt:lpstr>
      <vt:lpstr>Conclusions</vt:lpstr>
      <vt:lpstr>Slide 14</vt:lpstr>
    </vt:vector>
  </TitlesOfParts>
  <Company>Texas A&amp;M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lgentry</dc:creator>
  <cp:lastModifiedBy>Mobile Student</cp:lastModifiedBy>
  <cp:revision>96</cp:revision>
  <dcterms:created xsi:type="dcterms:W3CDTF">2011-12-19T20:54:55Z</dcterms:created>
  <dcterms:modified xsi:type="dcterms:W3CDTF">2011-12-19T21:02:27Z</dcterms:modified>
</cp:coreProperties>
</file>